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2" r:id="rId7"/>
    <p:sldId id="261"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03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61E3-FAAF-936E-0CE4-75243707C5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891F23-4326-693F-17B9-F73CD986C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70AFC9-DBC8-315B-97ED-7868E4A0387C}"/>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5" name="Footer Placeholder 4">
            <a:extLst>
              <a:ext uri="{FF2B5EF4-FFF2-40B4-BE49-F238E27FC236}">
                <a16:creationId xmlns:a16="http://schemas.microsoft.com/office/drawing/2014/main" id="{2E10964A-70AD-D049-6DEE-1C8E8DFDD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F6D00-7046-71C3-10EF-95E93FAE2C3F}"/>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82765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8FEE-2085-5B7C-69ED-9DF685989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7049D8-90D4-AFCE-1D11-7E4002B09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AA774-9EF3-71D4-4B18-407F6D3EFE54}"/>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5" name="Footer Placeholder 4">
            <a:extLst>
              <a:ext uri="{FF2B5EF4-FFF2-40B4-BE49-F238E27FC236}">
                <a16:creationId xmlns:a16="http://schemas.microsoft.com/office/drawing/2014/main" id="{C15C7228-7374-DE4A-017C-9B92F1E3D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EE7C2-FDD1-1A65-EB82-3CECA33C5543}"/>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123014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DDBE7-820A-0F67-0372-3CF47403D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CB97B-22AC-F2C1-194F-300F1B231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32838-F72A-4B1C-A5A5-2AC5FE855DEF}"/>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5" name="Footer Placeholder 4">
            <a:extLst>
              <a:ext uri="{FF2B5EF4-FFF2-40B4-BE49-F238E27FC236}">
                <a16:creationId xmlns:a16="http://schemas.microsoft.com/office/drawing/2014/main" id="{31D14C0C-FBD8-87AF-2FD5-B06E53D69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B2414-B893-91EE-8122-03864C9DCDC7}"/>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418089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D9A6-09FD-3704-D59E-E87AA5891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94FED-367E-5B61-D708-961CAA768E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DE227-2CE8-26CD-EBAD-1E46A4DD46B5}"/>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5" name="Footer Placeholder 4">
            <a:extLst>
              <a:ext uri="{FF2B5EF4-FFF2-40B4-BE49-F238E27FC236}">
                <a16:creationId xmlns:a16="http://schemas.microsoft.com/office/drawing/2014/main" id="{EBE1D178-777B-8289-E49A-7B0D2E071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C07C8-49A6-F6AF-FE8B-15AF8322D92E}"/>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401158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4A60-A665-EBE4-BA59-7FE40A059F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5B3A1D-3076-3023-BF1F-484601DBC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3CB64-3855-8810-B877-1CE0DD187402}"/>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5" name="Footer Placeholder 4">
            <a:extLst>
              <a:ext uri="{FF2B5EF4-FFF2-40B4-BE49-F238E27FC236}">
                <a16:creationId xmlns:a16="http://schemas.microsoft.com/office/drawing/2014/main" id="{894AE38D-99D3-33F4-DE95-7CE495656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97626-EFBD-E9FA-C27D-A58F9F06F784}"/>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322704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B62C-6EC8-BCAA-05C9-258B00EFE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C4591-D1FF-1DE3-1B26-055625E0E5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FC7415-82D6-9854-87C2-A9AD6C294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AE28AD-01E4-C167-036B-6685E5FA4E07}"/>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6" name="Footer Placeholder 5">
            <a:extLst>
              <a:ext uri="{FF2B5EF4-FFF2-40B4-BE49-F238E27FC236}">
                <a16:creationId xmlns:a16="http://schemas.microsoft.com/office/drawing/2014/main" id="{FB63329E-B583-F830-D579-181015FD7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85EE9-011B-2E1C-CD23-0F6EE885C0EF}"/>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80237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A2B-7B94-820E-3D6E-5D2FE7D404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229F98-EAA4-493C-ACD2-108BFCF120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AC13AF-A96D-0EA5-4D0B-431473574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3C1E3F-220C-4E91-247F-B63C12509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0621E9-FE15-6275-6A6C-2A7FF0A77E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20D044-A8CB-671F-A51C-82479BC5C8F9}"/>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8" name="Footer Placeholder 7">
            <a:extLst>
              <a:ext uri="{FF2B5EF4-FFF2-40B4-BE49-F238E27FC236}">
                <a16:creationId xmlns:a16="http://schemas.microsoft.com/office/drawing/2014/main" id="{28CB4EB4-42A0-529D-F900-B864A22BA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F60BB7-C15E-6C8C-9EDB-C9B1D9CA1A03}"/>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298460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39837-A0FE-2149-B494-3B1BA1F41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1BE25-4947-0DFA-1165-F911FED4EDDA}"/>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4" name="Footer Placeholder 3">
            <a:extLst>
              <a:ext uri="{FF2B5EF4-FFF2-40B4-BE49-F238E27FC236}">
                <a16:creationId xmlns:a16="http://schemas.microsoft.com/office/drawing/2014/main" id="{EE5C8F4E-A7E7-BA5F-C38E-0485D175F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FF1487-B535-A3C6-5404-33760C93495C}"/>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7476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D81354-2B89-7E9F-4BD2-836D2375AD60}"/>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3" name="Footer Placeholder 2">
            <a:extLst>
              <a:ext uri="{FF2B5EF4-FFF2-40B4-BE49-F238E27FC236}">
                <a16:creationId xmlns:a16="http://schemas.microsoft.com/office/drawing/2014/main" id="{AA373259-BCBE-AC9D-F81D-B738293AB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6090A-FF86-C414-A2D2-3C4897BDC640}"/>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32302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5856-C447-B334-28EE-73AD779C8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0A1170-6010-961B-A8F3-677F76A42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34418-5F06-3C4F-E069-DF5D6708B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7CBB6-67F7-143E-2131-7A081E3540DC}"/>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6" name="Footer Placeholder 5">
            <a:extLst>
              <a:ext uri="{FF2B5EF4-FFF2-40B4-BE49-F238E27FC236}">
                <a16:creationId xmlns:a16="http://schemas.microsoft.com/office/drawing/2014/main" id="{8815282A-DAA4-27E4-DE5C-40AF16476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A3336-AFCD-E5C8-DDF6-18F01E841257}"/>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315625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0542-92EA-8297-FD7E-F75C964EC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F4C02-295F-CB05-D04B-75841AA18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5A3AFB-330B-FC3A-CCAB-5DE0D4449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D2584-872B-5254-3BC2-2DA7F0AC1D58}"/>
              </a:ext>
            </a:extLst>
          </p:cNvPr>
          <p:cNvSpPr>
            <a:spLocks noGrp="1"/>
          </p:cNvSpPr>
          <p:nvPr>
            <p:ph type="dt" sz="half" idx="10"/>
          </p:nvPr>
        </p:nvSpPr>
        <p:spPr/>
        <p:txBody>
          <a:bodyPr/>
          <a:lstStyle/>
          <a:p>
            <a:fld id="{675D1509-B5BB-49E9-8EBA-28B3B3223AD6}" type="datetimeFigureOut">
              <a:rPr lang="en-US" smtClean="0"/>
              <a:t>2/15/2023</a:t>
            </a:fld>
            <a:endParaRPr lang="en-US"/>
          </a:p>
        </p:txBody>
      </p:sp>
      <p:sp>
        <p:nvSpPr>
          <p:cNvPr id="6" name="Footer Placeholder 5">
            <a:extLst>
              <a:ext uri="{FF2B5EF4-FFF2-40B4-BE49-F238E27FC236}">
                <a16:creationId xmlns:a16="http://schemas.microsoft.com/office/drawing/2014/main" id="{511CC36B-1375-5CE5-BA68-3790B5007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433E4-FC88-58E9-D058-34D59D275964}"/>
              </a:ext>
            </a:extLst>
          </p:cNvPr>
          <p:cNvSpPr>
            <a:spLocks noGrp="1"/>
          </p:cNvSpPr>
          <p:nvPr>
            <p:ph type="sldNum" sz="quarter" idx="12"/>
          </p:nvPr>
        </p:nvSpPr>
        <p:spPr/>
        <p:txBody>
          <a:bodyPr/>
          <a:lstStyle/>
          <a:p>
            <a:fld id="{48AEF20D-5EE4-4FD7-978A-E35963E38BE0}" type="slidenum">
              <a:rPr lang="en-US" smtClean="0"/>
              <a:t>‹#›</a:t>
            </a:fld>
            <a:endParaRPr lang="en-US"/>
          </a:p>
        </p:txBody>
      </p:sp>
    </p:spTree>
    <p:extLst>
      <p:ext uri="{BB962C8B-B14F-4D97-AF65-F5344CB8AC3E}">
        <p14:creationId xmlns:p14="http://schemas.microsoft.com/office/powerpoint/2010/main" val="380424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F25119-8EBB-B1FB-F75E-B1EBB0DB4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E74DAB-4FF6-6F3E-D2A0-92DDA6363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EB16C-436D-4638-AF67-C60238E2A8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D1509-B5BB-49E9-8EBA-28B3B3223AD6}" type="datetimeFigureOut">
              <a:rPr lang="en-US" smtClean="0"/>
              <a:t>2/15/2023</a:t>
            </a:fld>
            <a:endParaRPr lang="en-US"/>
          </a:p>
        </p:txBody>
      </p:sp>
      <p:sp>
        <p:nvSpPr>
          <p:cNvPr id="5" name="Footer Placeholder 4">
            <a:extLst>
              <a:ext uri="{FF2B5EF4-FFF2-40B4-BE49-F238E27FC236}">
                <a16:creationId xmlns:a16="http://schemas.microsoft.com/office/drawing/2014/main" id="{4AED5F79-E2F0-0F7D-BBCF-D8BA539DB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9A3533-7043-B212-1DDE-9949DF6DF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EF20D-5EE4-4FD7-978A-E35963E38BE0}" type="slidenum">
              <a:rPr lang="en-US" smtClean="0"/>
              <a:t>‹#›</a:t>
            </a:fld>
            <a:endParaRPr lang="en-US"/>
          </a:p>
        </p:txBody>
      </p:sp>
    </p:spTree>
    <p:extLst>
      <p:ext uri="{BB962C8B-B14F-4D97-AF65-F5344CB8AC3E}">
        <p14:creationId xmlns:p14="http://schemas.microsoft.com/office/powerpoint/2010/main" val="4288998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0.xml"/><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47784F-2628-41BF-8448-5AF82BD31685}"/>
              </a:ext>
            </a:extLst>
          </p:cNvPr>
          <p:cNvGrpSpPr/>
          <p:nvPr/>
        </p:nvGrpSpPr>
        <p:grpSpPr>
          <a:xfrm>
            <a:off x="1523991" y="1672379"/>
            <a:ext cx="9144019" cy="3513242"/>
            <a:chOff x="1523991" y="2087878"/>
            <a:chExt cx="9144019" cy="3513242"/>
          </a:xfrm>
        </p:grpSpPr>
        <p:pic>
          <p:nvPicPr>
            <p:cNvPr id="5" name="Picture 4" descr="Text, logo&#10;&#10;Description automatically generated">
              <a:extLst>
                <a:ext uri="{FF2B5EF4-FFF2-40B4-BE49-F238E27FC236}">
                  <a16:creationId xmlns:a16="http://schemas.microsoft.com/office/drawing/2014/main" id="{AA1815B9-5639-48A2-66E6-8BBF011BE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1" y="2087878"/>
              <a:ext cx="9144019" cy="2682245"/>
            </a:xfrm>
            <a:prstGeom prst="rect">
              <a:avLst/>
            </a:prstGeom>
          </p:spPr>
        </p:pic>
        <p:sp>
          <p:nvSpPr>
            <p:cNvPr id="7" name="Rectangle 6">
              <a:extLst>
                <a:ext uri="{FF2B5EF4-FFF2-40B4-BE49-F238E27FC236}">
                  <a16:creationId xmlns:a16="http://schemas.microsoft.com/office/drawing/2014/main" id="{86E6C5BB-C5CD-B14F-8CE3-D3D941FCD84B}"/>
                </a:ext>
              </a:extLst>
            </p:cNvPr>
            <p:cNvSpPr/>
            <p:nvPr/>
          </p:nvSpPr>
          <p:spPr>
            <a:xfrm>
              <a:off x="1751092" y="4770123"/>
              <a:ext cx="8689816" cy="830997"/>
            </a:xfrm>
            <a:prstGeom prst="rect">
              <a:avLst/>
            </a:prstGeom>
            <a:noFill/>
          </p:spPr>
          <p:txBody>
            <a:bodyPr wrap="none" lIns="91440" tIns="45720" rIns="91440" bIns="45720">
              <a:spAutoFit/>
            </a:bodyPr>
            <a:lstStyle/>
            <a:p>
              <a:pPr algn="ctr"/>
              <a:r>
                <a:rPr lang="en-US" sz="4800" b="1" i="1" cap="none" spc="0" dirty="0">
                  <a:ln w="0"/>
                  <a:solidFill>
                    <a:schemeClr val="tx1"/>
                  </a:solidFill>
                  <a:latin typeface="Arial" panose="020B0604020202020204" pitchFamily="34" charset="0"/>
                  <a:cs typeface="Arial" panose="020B0604020202020204" pitchFamily="34" charset="0"/>
                </a:rPr>
                <a:t>Sample Pit Presentation Tool</a:t>
              </a:r>
            </a:p>
          </p:txBody>
        </p:sp>
      </p:grpSp>
      <p:sp>
        <p:nvSpPr>
          <p:cNvPr id="9" name="Rectangle 8">
            <a:hlinkClick r:id="rId3" action="ppaction://hlinksldjump"/>
            <a:extLst>
              <a:ext uri="{FF2B5EF4-FFF2-40B4-BE49-F238E27FC236}">
                <a16:creationId xmlns:a16="http://schemas.microsoft.com/office/drawing/2014/main" id="{3F2C6FF3-58FE-6D7F-9C4C-6D6DA6D1E063}"/>
              </a:ext>
            </a:extLst>
          </p:cNvPr>
          <p:cNvSpPr/>
          <p:nvPr/>
        </p:nvSpPr>
        <p:spPr>
          <a:xfrm>
            <a:off x="4975679" y="5608951"/>
            <a:ext cx="2240638" cy="9521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&lt;Click Here!&gt;</a:t>
            </a:r>
          </a:p>
        </p:txBody>
      </p:sp>
      <p:sp>
        <p:nvSpPr>
          <p:cNvPr id="10" name="Rectangle 9">
            <a:hlinkClick r:id="rId4" action="ppaction://hlinksldjump"/>
            <a:extLst>
              <a:ext uri="{FF2B5EF4-FFF2-40B4-BE49-F238E27FC236}">
                <a16:creationId xmlns:a16="http://schemas.microsoft.com/office/drawing/2014/main" id="{F135701B-CD65-6D3F-C9BF-3FCCBC736B1A}"/>
              </a:ext>
            </a:extLst>
          </p:cNvPr>
          <p:cNvSpPr/>
          <p:nvPr/>
        </p:nvSpPr>
        <p:spPr>
          <a:xfrm>
            <a:off x="10589443" y="0"/>
            <a:ext cx="1602557" cy="90497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Tree>
    <p:extLst>
      <p:ext uri="{BB962C8B-B14F-4D97-AF65-F5344CB8AC3E}">
        <p14:creationId xmlns:p14="http://schemas.microsoft.com/office/powerpoint/2010/main" val="288774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799820" y="0"/>
            <a:ext cx="5468100"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QUICK ACCESS</a:t>
            </a:r>
          </a:p>
        </p:txBody>
      </p:sp>
      <p:sp>
        <p:nvSpPr>
          <p:cNvPr id="16" name="TextBox 15">
            <a:extLst>
              <a:ext uri="{FF2B5EF4-FFF2-40B4-BE49-F238E27FC236}">
                <a16:creationId xmlns:a16="http://schemas.microsoft.com/office/drawing/2014/main" id="{99CE7C92-9F25-AAC9-3309-3B096AD8220D}"/>
              </a:ext>
            </a:extLst>
          </p:cNvPr>
          <p:cNvSpPr txBox="1"/>
          <p:nvPr/>
        </p:nvSpPr>
        <p:spPr>
          <a:xfrm>
            <a:off x="4952881" y="2494769"/>
            <a:ext cx="4926410" cy="1015663"/>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Here is the “hidden” page, with buttons that you can use to link to important parts of the presentation</a:t>
            </a:r>
            <a:r>
              <a:rPr lang="en-US" sz="200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p:txBody>
      </p:sp>
      <p:sp>
        <p:nvSpPr>
          <p:cNvPr id="2" name="Action Button: Go Home 1">
            <a:hlinkClick r:id="rId3" action="ppaction://hlinksldjump" highlightClick="1"/>
            <a:extLst>
              <a:ext uri="{FF2B5EF4-FFF2-40B4-BE49-F238E27FC236}">
                <a16:creationId xmlns:a16="http://schemas.microsoft.com/office/drawing/2014/main" id="{B6240E65-4268-E235-A260-D5F6703D2AAB}"/>
              </a:ext>
            </a:extLst>
          </p:cNvPr>
          <p:cNvSpPr/>
          <p:nvPr/>
        </p:nvSpPr>
        <p:spPr>
          <a:xfrm>
            <a:off x="1160910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4" action="ppaction://hlinksldjump"/>
            <a:extLst>
              <a:ext uri="{FF2B5EF4-FFF2-40B4-BE49-F238E27FC236}">
                <a16:creationId xmlns:a16="http://schemas.microsoft.com/office/drawing/2014/main" id="{769F06BE-8872-6FB1-388E-ED8A458899B4}"/>
              </a:ext>
            </a:extLst>
          </p:cNvPr>
          <p:cNvSpPr/>
          <p:nvPr/>
        </p:nvSpPr>
        <p:spPr>
          <a:xfrm>
            <a:off x="169683" y="923330"/>
            <a:ext cx="2941162"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Mission Statement</a:t>
            </a:r>
          </a:p>
        </p:txBody>
      </p:sp>
      <p:sp>
        <p:nvSpPr>
          <p:cNvPr id="8" name="Rectangle 7">
            <a:hlinkClick r:id="rId5" action="ppaction://hlinksldjump"/>
            <a:extLst>
              <a:ext uri="{FF2B5EF4-FFF2-40B4-BE49-F238E27FC236}">
                <a16:creationId xmlns:a16="http://schemas.microsoft.com/office/drawing/2014/main" id="{4B3AD81C-7F83-7B04-05BA-D7FDB6BAFA16}"/>
              </a:ext>
            </a:extLst>
          </p:cNvPr>
          <p:cNvSpPr/>
          <p:nvPr/>
        </p:nvSpPr>
        <p:spPr>
          <a:xfrm>
            <a:off x="169683" y="1846660"/>
            <a:ext cx="2941162"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Budget Info</a:t>
            </a:r>
          </a:p>
        </p:txBody>
      </p:sp>
      <p:sp>
        <p:nvSpPr>
          <p:cNvPr id="9" name="Rectangle 8">
            <a:hlinkClick r:id="rId6" action="ppaction://hlinksldjump"/>
            <a:extLst>
              <a:ext uri="{FF2B5EF4-FFF2-40B4-BE49-F238E27FC236}">
                <a16:creationId xmlns:a16="http://schemas.microsoft.com/office/drawing/2014/main" id="{D99EA28F-AC6B-5DE4-2AC8-60014AE485B0}"/>
              </a:ext>
            </a:extLst>
          </p:cNvPr>
          <p:cNvSpPr/>
          <p:nvPr/>
        </p:nvSpPr>
        <p:spPr>
          <a:xfrm>
            <a:off x="169683" y="2769990"/>
            <a:ext cx="2941162"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Outreach</a:t>
            </a:r>
          </a:p>
        </p:txBody>
      </p:sp>
      <p:sp>
        <p:nvSpPr>
          <p:cNvPr id="10" name="Rectangle 9">
            <a:hlinkClick r:id="rId7" action="ppaction://hlinksldjump"/>
            <a:extLst>
              <a:ext uri="{FF2B5EF4-FFF2-40B4-BE49-F238E27FC236}">
                <a16:creationId xmlns:a16="http://schemas.microsoft.com/office/drawing/2014/main" id="{100E32D6-C053-8BC5-110A-0A332E459FA8}"/>
              </a:ext>
            </a:extLst>
          </p:cNvPr>
          <p:cNvSpPr/>
          <p:nvPr/>
        </p:nvSpPr>
        <p:spPr>
          <a:xfrm>
            <a:off x="169683" y="3693320"/>
            <a:ext cx="2941162"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Risk Management</a:t>
            </a:r>
          </a:p>
        </p:txBody>
      </p:sp>
    </p:spTree>
    <p:extLst>
      <p:ext uri="{BB962C8B-B14F-4D97-AF65-F5344CB8AC3E}">
        <p14:creationId xmlns:p14="http://schemas.microsoft.com/office/powerpoint/2010/main" val="9722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1086644" y="103190"/>
            <a:ext cx="6301725"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Mission Statement</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93ED63-4FA4-AB2A-AACE-5589B96437D5}"/>
              </a:ext>
            </a:extLst>
          </p:cNvPr>
          <p:cNvSpPr txBox="1"/>
          <p:nvPr/>
        </p:nvSpPr>
        <p:spPr>
          <a:xfrm>
            <a:off x="282805" y="1432874"/>
            <a:ext cx="7748833" cy="1938992"/>
          </a:xfrm>
          <a:prstGeom prst="rect">
            <a:avLst/>
          </a:prstGeom>
          <a:noFill/>
        </p:spPr>
        <p:txBody>
          <a:bodyPr wrap="square" rtlCol="0">
            <a:spAutoFit/>
          </a:bodyPr>
          <a:lstStyle/>
          <a:p>
            <a:pPr marL="0" indent="0">
              <a:buNone/>
            </a:pPr>
            <a:r>
              <a:rPr lang="en-US" sz="2000" i="1" dirty="0">
                <a:latin typeface="Arial" panose="020B0604020202020204" pitchFamily="34" charset="0"/>
                <a:cs typeface="Arial" panose="020B0604020202020204" pitchFamily="34" charset="0"/>
              </a:rPr>
              <a:t>“To provide an inspiring learning environment that fosters growth and appreciation of science, technology, engineering, mathematics, and business knowledge, and to teach students skills vital to success in the real world through a strong relationship between students, mentors, and sponsors.”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33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1113533" y="0"/>
            <a:ext cx="4031874"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Budget Info</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93ED63-4FA4-AB2A-AACE-5589B96437D5}"/>
              </a:ext>
            </a:extLst>
          </p:cNvPr>
          <p:cNvSpPr txBox="1"/>
          <p:nvPr/>
        </p:nvSpPr>
        <p:spPr>
          <a:xfrm>
            <a:off x="282805" y="1432874"/>
            <a:ext cx="77488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Short Summary of Budget Here</a:t>
            </a:r>
          </a:p>
        </p:txBody>
      </p:sp>
    </p:spTree>
    <p:extLst>
      <p:ext uri="{BB962C8B-B14F-4D97-AF65-F5344CB8AC3E}">
        <p14:creationId xmlns:p14="http://schemas.microsoft.com/office/powerpoint/2010/main" val="85966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1027299" y="0"/>
            <a:ext cx="6571031"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Outreach Summary</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93ED63-4FA4-AB2A-AACE-5589B96437D5}"/>
              </a:ext>
            </a:extLst>
          </p:cNvPr>
          <p:cNvSpPr txBox="1"/>
          <p:nvPr/>
        </p:nvSpPr>
        <p:spPr>
          <a:xfrm>
            <a:off x="282805" y="1432874"/>
            <a:ext cx="77488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Summary of Outreach Activities</a:t>
            </a:r>
          </a:p>
        </p:txBody>
      </p:sp>
    </p:spTree>
    <p:extLst>
      <p:ext uri="{BB962C8B-B14F-4D97-AF65-F5344CB8AC3E}">
        <p14:creationId xmlns:p14="http://schemas.microsoft.com/office/powerpoint/2010/main" val="34225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1039806" y="33605"/>
            <a:ext cx="9417963"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Risk Management Summary</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93ED63-4FA4-AB2A-AACE-5589B96437D5}"/>
              </a:ext>
            </a:extLst>
          </p:cNvPr>
          <p:cNvSpPr txBox="1"/>
          <p:nvPr/>
        </p:nvSpPr>
        <p:spPr>
          <a:xfrm>
            <a:off x="282805" y="1432874"/>
            <a:ext cx="774883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Information on our Risk Management Summary</a:t>
            </a:r>
          </a:p>
        </p:txBody>
      </p:sp>
    </p:spTree>
    <p:extLst>
      <p:ext uri="{BB962C8B-B14F-4D97-AF65-F5344CB8AC3E}">
        <p14:creationId xmlns:p14="http://schemas.microsoft.com/office/powerpoint/2010/main" val="4381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908132" y="0"/>
            <a:ext cx="3762568"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Main Menu</a:t>
            </a:r>
          </a:p>
        </p:txBody>
      </p:sp>
      <p:sp>
        <p:nvSpPr>
          <p:cNvPr id="8" name="Rectangle 7">
            <a:hlinkClick r:id="rId3" action="ppaction://hlinksldjump"/>
            <a:extLst>
              <a:ext uri="{FF2B5EF4-FFF2-40B4-BE49-F238E27FC236}">
                <a16:creationId xmlns:a16="http://schemas.microsoft.com/office/drawing/2014/main" id="{099CFFCD-0DD5-EBE7-8DF2-17307F316D48}"/>
              </a:ext>
            </a:extLst>
          </p:cNvPr>
          <p:cNvSpPr/>
          <p:nvPr/>
        </p:nvSpPr>
        <p:spPr>
          <a:xfrm>
            <a:off x="169683" y="923330"/>
            <a:ext cx="2790334"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1. Team Mission</a:t>
            </a:r>
          </a:p>
        </p:txBody>
      </p:sp>
      <p:sp>
        <p:nvSpPr>
          <p:cNvPr id="9" name="Rectangle 8">
            <a:hlinkClick r:id="rId4" action="ppaction://hlinksldjump"/>
            <a:extLst>
              <a:ext uri="{FF2B5EF4-FFF2-40B4-BE49-F238E27FC236}">
                <a16:creationId xmlns:a16="http://schemas.microsoft.com/office/drawing/2014/main" id="{21A66811-9D3E-43F0-3590-37B3E620894A}"/>
              </a:ext>
            </a:extLst>
          </p:cNvPr>
          <p:cNvSpPr/>
          <p:nvPr/>
        </p:nvSpPr>
        <p:spPr>
          <a:xfrm>
            <a:off x="169683" y="1846660"/>
            <a:ext cx="2790334"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2. Team Structure</a:t>
            </a:r>
          </a:p>
        </p:txBody>
      </p:sp>
      <p:sp>
        <p:nvSpPr>
          <p:cNvPr id="11" name="Rectangle 10">
            <a:hlinkClick r:id="rId5" action="ppaction://hlinksldjump"/>
            <a:extLst>
              <a:ext uri="{FF2B5EF4-FFF2-40B4-BE49-F238E27FC236}">
                <a16:creationId xmlns:a16="http://schemas.microsoft.com/office/drawing/2014/main" id="{B2E6B937-20B8-E35C-91B1-A1BA418B89DC}"/>
              </a:ext>
            </a:extLst>
          </p:cNvPr>
          <p:cNvSpPr/>
          <p:nvPr/>
        </p:nvSpPr>
        <p:spPr>
          <a:xfrm>
            <a:off x="169683" y="2769990"/>
            <a:ext cx="2790334"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3. Engineering</a:t>
            </a:r>
          </a:p>
        </p:txBody>
      </p:sp>
      <p:sp>
        <p:nvSpPr>
          <p:cNvPr id="12" name="Rectangle 11">
            <a:hlinkClick r:id="rId6" action="ppaction://hlinksldjump"/>
            <a:extLst>
              <a:ext uri="{FF2B5EF4-FFF2-40B4-BE49-F238E27FC236}">
                <a16:creationId xmlns:a16="http://schemas.microsoft.com/office/drawing/2014/main" id="{C861632E-43E6-5E23-41D0-A3D1924CD610}"/>
              </a:ext>
            </a:extLst>
          </p:cNvPr>
          <p:cNvSpPr/>
          <p:nvPr/>
        </p:nvSpPr>
        <p:spPr>
          <a:xfrm>
            <a:off x="169683" y="3693320"/>
            <a:ext cx="2790334"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4. Business</a:t>
            </a:r>
          </a:p>
        </p:txBody>
      </p:sp>
      <p:sp>
        <p:nvSpPr>
          <p:cNvPr id="13" name="Rectangle 12">
            <a:hlinkClick r:id="rId7" action="ppaction://hlinksldjump"/>
            <a:extLst>
              <a:ext uri="{FF2B5EF4-FFF2-40B4-BE49-F238E27FC236}">
                <a16:creationId xmlns:a16="http://schemas.microsoft.com/office/drawing/2014/main" id="{2000847A-39D7-6541-D1CA-19307E6B12AB}"/>
              </a:ext>
            </a:extLst>
          </p:cNvPr>
          <p:cNvSpPr/>
          <p:nvPr/>
        </p:nvSpPr>
        <p:spPr>
          <a:xfrm>
            <a:off x="169683" y="4616650"/>
            <a:ext cx="2790334"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5. About Us</a:t>
            </a:r>
          </a:p>
        </p:txBody>
      </p:sp>
      <p:sp>
        <p:nvSpPr>
          <p:cNvPr id="14" name="Rectangle 13">
            <a:hlinkClick r:id="rId8" action="ppaction://hlinksldjump"/>
            <a:extLst>
              <a:ext uri="{FF2B5EF4-FFF2-40B4-BE49-F238E27FC236}">
                <a16:creationId xmlns:a16="http://schemas.microsoft.com/office/drawing/2014/main" id="{58155AF8-C074-C277-568F-4BA819FEF5F7}"/>
              </a:ext>
            </a:extLst>
          </p:cNvPr>
          <p:cNvSpPr/>
          <p:nvPr/>
        </p:nvSpPr>
        <p:spPr>
          <a:xfrm>
            <a:off x="169683" y="5539980"/>
            <a:ext cx="2790334" cy="7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6. Future Plans</a:t>
            </a:r>
          </a:p>
        </p:txBody>
      </p:sp>
      <p:sp>
        <p:nvSpPr>
          <p:cNvPr id="16" name="TextBox 15">
            <a:extLst>
              <a:ext uri="{FF2B5EF4-FFF2-40B4-BE49-F238E27FC236}">
                <a16:creationId xmlns:a16="http://schemas.microsoft.com/office/drawing/2014/main" id="{99CE7C92-9F25-AAC9-3309-3B096AD8220D}"/>
              </a:ext>
            </a:extLst>
          </p:cNvPr>
          <p:cNvSpPr txBox="1"/>
          <p:nvPr/>
        </p:nvSpPr>
        <p:spPr>
          <a:xfrm>
            <a:off x="3219255" y="1843951"/>
            <a:ext cx="4029958" cy="3170099"/>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All of the buttons on the left will link to the related section, allowing the user to instantly access whatever slide they want to view without having to scroll through the entire presentation.</a:t>
            </a:r>
          </a:p>
          <a:p>
            <a:r>
              <a:rPr lang="en-US" sz="2000" dirty="0">
                <a:latin typeface="Arial" panose="020B0604020202020204" pitchFamily="34" charset="0"/>
                <a:cs typeface="Arial" panose="020B0604020202020204" pitchFamily="34" charset="0"/>
              </a:rPr>
              <a:t>For example, do you want to see our Future Plans? Easy! Just click it and you’re there with no extra hassle.</a:t>
            </a:r>
          </a:p>
        </p:txBody>
      </p:sp>
      <p:sp>
        <p:nvSpPr>
          <p:cNvPr id="17" name="Rectangle 16">
            <a:hlinkClick r:id="rId9"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19" name="TextBox 18">
            <a:extLst>
              <a:ext uri="{FF2B5EF4-FFF2-40B4-BE49-F238E27FC236}">
                <a16:creationId xmlns:a16="http://schemas.microsoft.com/office/drawing/2014/main" id="{E3946C90-A1EA-EAB1-BFFF-6B6962C7BEFF}"/>
              </a:ext>
            </a:extLst>
          </p:cNvPr>
          <p:cNvSpPr txBox="1"/>
          <p:nvPr/>
        </p:nvSpPr>
        <p:spPr>
          <a:xfrm>
            <a:off x="8597247" y="1263662"/>
            <a:ext cx="3425070" cy="2246769"/>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Every slide has a “hidden” button that takes the user to a special slide containing quick links to specific slides that have visual aids for presenting to a judge or interested party.</a:t>
            </a:r>
          </a:p>
        </p:txBody>
      </p:sp>
      <p:sp>
        <p:nvSpPr>
          <p:cNvPr id="20" name="TextBox 19">
            <a:extLst>
              <a:ext uri="{FF2B5EF4-FFF2-40B4-BE49-F238E27FC236}">
                <a16:creationId xmlns:a16="http://schemas.microsoft.com/office/drawing/2014/main" id="{A10E25B4-C6B2-3D87-D8ED-E8BE7CD44236}"/>
              </a:ext>
            </a:extLst>
          </p:cNvPr>
          <p:cNvSpPr txBox="1"/>
          <p:nvPr/>
        </p:nvSpPr>
        <p:spPr>
          <a:xfrm>
            <a:off x="8597247" y="3700759"/>
            <a:ext cx="3425070" cy="1938992"/>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The “hidden” button should have the same fill color as your background with no text or outline, so that a normal user will not accidentally access it.</a:t>
            </a:r>
          </a:p>
        </p:txBody>
      </p:sp>
      <p:cxnSp>
        <p:nvCxnSpPr>
          <p:cNvPr id="22" name="Straight Arrow Connector 21">
            <a:extLst>
              <a:ext uri="{FF2B5EF4-FFF2-40B4-BE49-F238E27FC236}">
                <a16:creationId xmlns:a16="http://schemas.microsoft.com/office/drawing/2014/main" id="{3F48AEBA-468B-6537-A417-163166950E79}"/>
              </a:ext>
            </a:extLst>
          </p:cNvPr>
          <p:cNvCxnSpPr>
            <a:cxnSpLocks/>
            <a:stCxn id="19" idx="0"/>
          </p:cNvCxnSpPr>
          <p:nvPr/>
        </p:nvCxnSpPr>
        <p:spPr>
          <a:xfrm flipV="1">
            <a:off x="10309782" y="461665"/>
            <a:ext cx="172824" cy="8019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1D4CAA-16BA-0B29-A1A6-1EAD6302B595}"/>
              </a:ext>
            </a:extLst>
          </p:cNvPr>
          <p:cNvCxnSpPr>
            <a:stCxn id="19" idx="2"/>
            <a:endCxn id="20" idx="0"/>
          </p:cNvCxnSpPr>
          <p:nvPr/>
        </p:nvCxnSpPr>
        <p:spPr>
          <a:xfrm>
            <a:off x="10309782" y="3510431"/>
            <a:ext cx="0" cy="190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37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908132" y="0"/>
            <a:ext cx="4711418"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Team Mission</a:t>
            </a:r>
          </a:p>
        </p:txBody>
      </p:sp>
      <p:sp>
        <p:nvSpPr>
          <p:cNvPr id="16" name="TextBox 15">
            <a:extLst>
              <a:ext uri="{FF2B5EF4-FFF2-40B4-BE49-F238E27FC236}">
                <a16:creationId xmlns:a16="http://schemas.microsoft.com/office/drawing/2014/main" id="{99CE7C92-9F25-AAC9-3309-3B096AD8220D}"/>
              </a:ext>
            </a:extLst>
          </p:cNvPr>
          <p:cNvSpPr txBox="1"/>
          <p:nvPr/>
        </p:nvSpPr>
        <p:spPr>
          <a:xfrm>
            <a:off x="5771553" y="107722"/>
            <a:ext cx="4419997" cy="707886"/>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You can use this slide to display your mission statement, motto, or values.</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49163687-9D0A-2FC8-9018-B2F15DFF7B79}"/>
              </a:ext>
            </a:extLst>
          </p:cNvPr>
          <p:cNvSpPr txBox="1">
            <a:spLocks/>
          </p:cNvSpPr>
          <p:nvPr/>
        </p:nvSpPr>
        <p:spPr>
          <a:xfrm>
            <a:off x="152003" y="1358576"/>
            <a:ext cx="9144000" cy="15240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i="1" dirty="0">
                <a:latin typeface="Arial" panose="020B0604020202020204" pitchFamily="34" charset="0"/>
                <a:cs typeface="Arial" panose="020B0604020202020204" pitchFamily="34" charset="0"/>
              </a:rPr>
              <a:t>“To provide an inspiring learning environment that fosters growth and appreciation of science, technology, engineering, mathematics, and business knowledge, and to teach students skills vital to success in the real world through a strong relationship between students, mentors, and sponsors.”</a:t>
            </a:r>
          </a:p>
        </p:txBody>
      </p:sp>
      <p:sp>
        <p:nvSpPr>
          <p:cNvPr id="10" name="Content Placeholder 23">
            <a:extLst>
              <a:ext uri="{FF2B5EF4-FFF2-40B4-BE49-F238E27FC236}">
                <a16:creationId xmlns:a16="http://schemas.microsoft.com/office/drawing/2014/main" id="{4F8136E3-3411-92B8-1BDE-4E48179A0F74}"/>
              </a:ext>
            </a:extLst>
          </p:cNvPr>
          <p:cNvSpPr>
            <a:spLocks noGrp="1"/>
          </p:cNvSpPr>
          <p:nvPr>
            <p:ph idx="1"/>
          </p:nvPr>
        </p:nvSpPr>
        <p:spPr>
          <a:xfrm>
            <a:off x="154366" y="3425544"/>
            <a:ext cx="5953812" cy="2277672"/>
          </a:xfrm>
        </p:spPr>
        <p:txBody>
          <a:bodyPr anchor="ctr">
            <a:normAutofit/>
          </a:bodyPr>
          <a:lstStyle/>
          <a:p>
            <a:pPr marL="0" indent="0">
              <a:buNone/>
            </a:pPr>
            <a:r>
              <a:rPr lang="en-US" sz="4600" b="1" dirty="0">
                <a:latin typeface="Arial" panose="020B0604020202020204" pitchFamily="34" charset="0"/>
                <a:cs typeface="Arial" panose="020B0604020202020204" pitchFamily="34" charset="0"/>
              </a:rPr>
              <a:t>Key Values</a:t>
            </a:r>
          </a:p>
          <a:p>
            <a:r>
              <a:rPr lang="en-US" dirty="0">
                <a:latin typeface="Arial" panose="020B0604020202020204" pitchFamily="34" charset="0"/>
                <a:cs typeface="Arial" panose="020B0604020202020204" pitchFamily="34" charset="0"/>
              </a:rPr>
              <a:t>Hands on Learning with Mentors</a:t>
            </a:r>
          </a:p>
          <a:p>
            <a:r>
              <a:rPr lang="en-US" dirty="0">
                <a:latin typeface="Arial" panose="020B0604020202020204" pitchFamily="34" charset="0"/>
                <a:cs typeface="Arial" panose="020B0604020202020204" pitchFamily="34" charset="0"/>
              </a:rPr>
              <a:t>Student Leadership</a:t>
            </a:r>
          </a:p>
          <a:p>
            <a:r>
              <a:rPr lang="en-US" dirty="0">
                <a:latin typeface="Arial" panose="020B0604020202020204" pitchFamily="34" charset="0"/>
                <a:cs typeface="Arial" panose="020B0604020202020204" pitchFamily="34" charset="0"/>
              </a:rPr>
              <a:t>Outreach</a:t>
            </a:r>
          </a:p>
        </p:txBody>
      </p:sp>
      <p:sp>
        <p:nvSpPr>
          <p:cNvPr id="11" name="TextBox 10">
            <a:extLst>
              <a:ext uri="{FF2B5EF4-FFF2-40B4-BE49-F238E27FC236}">
                <a16:creationId xmlns:a16="http://schemas.microsoft.com/office/drawing/2014/main" id="{44AD25B8-AA89-B8B2-46B9-55201CA59655}"/>
              </a:ext>
            </a:extLst>
          </p:cNvPr>
          <p:cNvSpPr txBox="1"/>
          <p:nvPr/>
        </p:nvSpPr>
        <p:spPr>
          <a:xfrm>
            <a:off x="9060729" y="5300229"/>
            <a:ext cx="3110845" cy="400110"/>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{Back | Main Menu | Next}</a:t>
            </a:r>
          </a:p>
        </p:txBody>
      </p:sp>
      <p:cxnSp>
        <p:nvCxnSpPr>
          <p:cNvPr id="13" name="Straight Arrow Connector 12">
            <a:extLst>
              <a:ext uri="{FF2B5EF4-FFF2-40B4-BE49-F238E27FC236}">
                <a16:creationId xmlns:a16="http://schemas.microsoft.com/office/drawing/2014/main" id="{B474A4C6-0092-0DE9-93DC-43EA526779D8}"/>
              </a:ext>
            </a:extLst>
          </p:cNvPr>
          <p:cNvCxnSpPr>
            <a:cxnSpLocks/>
            <a:stCxn id="11" idx="2"/>
          </p:cNvCxnSpPr>
          <p:nvPr/>
        </p:nvCxnSpPr>
        <p:spPr>
          <a:xfrm>
            <a:off x="10616152" y="5700339"/>
            <a:ext cx="642200" cy="493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7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908132" y="0"/>
            <a:ext cx="5211555"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Team Structure</a:t>
            </a:r>
          </a:p>
        </p:txBody>
      </p:sp>
      <p:sp>
        <p:nvSpPr>
          <p:cNvPr id="16" name="TextBox 15">
            <a:extLst>
              <a:ext uri="{FF2B5EF4-FFF2-40B4-BE49-F238E27FC236}">
                <a16:creationId xmlns:a16="http://schemas.microsoft.com/office/drawing/2014/main" id="{99CE7C92-9F25-AAC9-3309-3B096AD8220D}"/>
              </a:ext>
            </a:extLst>
          </p:cNvPr>
          <p:cNvSpPr txBox="1"/>
          <p:nvPr/>
        </p:nvSpPr>
        <p:spPr>
          <a:xfrm>
            <a:off x="117536" y="923330"/>
            <a:ext cx="6644204" cy="707886"/>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Here you can explain how your team is structured.</a:t>
            </a:r>
          </a:p>
          <a:p>
            <a:r>
              <a:rPr lang="en-US" sz="2000" dirty="0">
                <a:latin typeface="Arial" panose="020B0604020202020204" pitchFamily="34" charset="0"/>
                <a:cs typeface="Arial" panose="020B0604020202020204" pitchFamily="34" charset="0"/>
              </a:rPr>
              <a:t>Below is an example graphic from our 2014 Presentation.</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EC3BF67-8ECD-0BAB-5DC5-A6AABE8759A5}"/>
              </a:ext>
            </a:extLst>
          </p:cNvPr>
          <p:cNvPicPr>
            <a:picLocks noChangeAspect="1"/>
          </p:cNvPicPr>
          <p:nvPr/>
        </p:nvPicPr>
        <p:blipFill rotWithShape="1">
          <a:blip r:embed="rId5"/>
          <a:srcRect b="1530"/>
          <a:stretch/>
        </p:blipFill>
        <p:spPr>
          <a:xfrm>
            <a:off x="3439638" y="2093439"/>
            <a:ext cx="5312723" cy="4181669"/>
          </a:xfrm>
          <a:prstGeom prst="rect">
            <a:avLst/>
          </a:prstGeom>
        </p:spPr>
      </p:pic>
    </p:spTree>
    <p:extLst>
      <p:ext uri="{BB962C8B-B14F-4D97-AF65-F5344CB8AC3E}">
        <p14:creationId xmlns:p14="http://schemas.microsoft.com/office/powerpoint/2010/main" val="67682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908132" y="0"/>
            <a:ext cx="4185762"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Engineering</a:t>
            </a:r>
          </a:p>
        </p:txBody>
      </p:sp>
      <p:sp>
        <p:nvSpPr>
          <p:cNvPr id="16" name="TextBox 15">
            <a:extLst>
              <a:ext uri="{FF2B5EF4-FFF2-40B4-BE49-F238E27FC236}">
                <a16:creationId xmlns:a16="http://schemas.microsoft.com/office/drawing/2014/main" id="{99CE7C92-9F25-AAC9-3309-3B096AD8220D}"/>
              </a:ext>
            </a:extLst>
          </p:cNvPr>
          <p:cNvSpPr txBox="1"/>
          <p:nvPr/>
        </p:nvSpPr>
        <p:spPr>
          <a:xfrm>
            <a:off x="5093894" y="168564"/>
            <a:ext cx="4351764" cy="707886"/>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Here you can add information on the engineering aspect of your team.</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AEE9420-70F3-1854-A6D8-C72CD1AD4152}"/>
              </a:ext>
            </a:extLst>
          </p:cNvPr>
          <p:cNvSpPr txBox="1">
            <a:spLocks/>
          </p:cNvSpPr>
          <p:nvPr/>
        </p:nvSpPr>
        <p:spPr>
          <a:xfrm>
            <a:off x="125706" y="923330"/>
            <a:ext cx="6548471" cy="269517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We have a number of sub-teams related to Engineering.</a:t>
            </a:r>
          </a:p>
          <a:p>
            <a:pPr marL="0" indent="0">
              <a:buNone/>
            </a:pPr>
            <a:r>
              <a:rPr lang="en-US" sz="2000" dirty="0">
                <a:latin typeface="Arial" panose="020B0604020202020204" pitchFamily="34" charset="0"/>
                <a:cs typeface="Arial" panose="020B0604020202020204" pitchFamily="34" charset="0"/>
              </a:rPr>
              <a:t>Some of these include:</a:t>
            </a:r>
          </a:p>
          <a:p>
            <a:r>
              <a:rPr lang="en-US" sz="2000" dirty="0">
                <a:latin typeface="Arial" panose="020B0604020202020204" pitchFamily="34" charset="0"/>
                <a:cs typeface="Arial" panose="020B0604020202020204" pitchFamily="34" charset="0"/>
              </a:rPr>
              <a:t>Chassis</a:t>
            </a:r>
          </a:p>
          <a:p>
            <a:r>
              <a:rPr lang="en-US" sz="2000" dirty="0">
                <a:latin typeface="Arial" panose="020B0604020202020204" pitchFamily="34" charset="0"/>
                <a:cs typeface="Arial" panose="020B0604020202020204" pitchFamily="34" charset="0"/>
              </a:rPr>
              <a:t>Electronics</a:t>
            </a:r>
          </a:p>
          <a:p>
            <a:r>
              <a:rPr lang="en-US" sz="2000" dirty="0">
                <a:latin typeface="Arial" panose="020B0604020202020204" pitchFamily="34" charset="0"/>
                <a:cs typeface="Arial" panose="020B0604020202020204" pitchFamily="34" charset="0"/>
              </a:rPr>
              <a:t>Programming</a:t>
            </a:r>
          </a:p>
          <a:p>
            <a:r>
              <a:rPr lang="en-US" sz="2000" dirty="0">
                <a:latin typeface="Arial" panose="020B0604020202020204" pitchFamily="34" charset="0"/>
                <a:cs typeface="Arial" panose="020B0604020202020204" pitchFamily="34" charset="0"/>
              </a:rPr>
              <a:t>CAD</a:t>
            </a:r>
          </a:p>
        </p:txBody>
      </p:sp>
      <p:pic>
        <p:nvPicPr>
          <p:cNvPr id="1026" name="Picture 2">
            <a:extLst>
              <a:ext uri="{FF2B5EF4-FFF2-40B4-BE49-F238E27FC236}">
                <a16:creationId xmlns:a16="http://schemas.microsoft.com/office/drawing/2014/main" id="{12FF5FB8-3DA5-EB2C-B242-BB0B57DC03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108" r="310"/>
          <a:stretch/>
        </p:blipFill>
        <p:spPr bwMode="auto">
          <a:xfrm>
            <a:off x="4565761" y="3847036"/>
            <a:ext cx="4216832" cy="28043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BC97BAF-FBE3-3E47-506B-6589F62A0A1A}"/>
              </a:ext>
            </a:extLst>
          </p:cNvPr>
          <p:cNvPicPr>
            <a:picLocks noChangeAspect="1"/>
          </p:cNvPicPr>
          <p:nvPr/>
        </p:nvPicPr>
        <p:blipFill>
          <a:blip r:embed="rId6"/>
          <a:stretch>
            <a:fillRect/>
          </a:stretch>
        </p:blipFill>
        <p:spPr>
          <a:xfrm>
            <a:off x="157605" y="3847036"/>
            <a:ext cx="4216832" cy="2804358"/>
          </a:xfrm>
          <a:prstGeom prst="rect">
            <a:avLst/>
          </a:prstGeom>
        </p:spPr>
      </p:pic>
      <p:pic>
        <p:nvPicPr>
          <p:cNvPr id="18" name="Picture 17">
            <a:extLst>
              <a:ext uri="{FF2B5EF4-FFF2-40B4-BE49-F238E27FC236}">
                <a16:creationId xmlns:a16="http://schemas.microsoft.com/office/drawing/2014/main" id="{CA305680-AADE-1021-344C-AEDE35529594}"/>
              </a:ext>
            </a:extLst>
          </p:cNvPr>
          <p:cNvPicPr>
            <a:picLocks noChangeAspect="1"/>
          </p:cNvPicPr>
          <p:nvPr/>
        </p:nvPicPr>
        <p:blipFill>
          <a:blip r:embed="rId7"/>
          <a:stretch>
            <a:fillRect/>
          </a:stretch>
        </p:blipFill>
        <p:spPr>
          <a:xfrm>
            <a:off x="7865325" y="986348"/>
            <a:ext cx="3743784" cy="2807838"/>
          </a:xfrm>
          <a:prstGeom prst="rect">
            <a:avLst/>
          </a:prstGeom>
        </p:spPr>
      </p:pic>
    </p:spTree>
    <p:extLst>
      <p:ext uri="{BB962C8B-B14F-4D97-AF65-F5344CB8AC3E}">
        <p14:creationId xmlns:p14="http://schemas.microsoft.com/office/powerpoint/2010/main" val="222861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1369798" y="0"/>
            <a:ext cx="3262433"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Business</a:t>
            </a:r>
          </a:p>
        </p:txBody>
      </p:sp>
      <p:sp>
        <p:nvSpPr>
          <p:cNvPr id="16" name="TextBox 15">
            <a:extLst>
              <a:ext uri="{FF2B5EF4-FFF2-40B4-BE49-F238E27FC236}">
                <a16:creationId xmlns:a16="http://schemas.microsoft.com/office/drawing/2014/main" id="{99CE7C92-9F25-AAC9-3309-3B096AD8220D}"/>
              </a:ext>
            </a:extLst>
          </p:cNvPr>
          <p:cNvSpPr txBox="1"/>
          <p:nvPr/>
        </p:nvSpPr>
        <p:spPr>
          <a:xfrm>
            <a:off x="4632231" y="197088"/>
            <a:ext cx="4264704" cy="707886"/>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Here you can add information on the business aspect of your team.</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AEE9420-70F3-1854-A6D8-C72CD1AD4152}"/>
              </a:ext>
            </a:extLst>
          </p:cNvPr>
          <p:cNvSpPr txBox="1">
            <a:spLocks/>
          </p:cNvSpPr>
          <p:nvPr/>
        </p:nvSpPr>
        <p:spPr>
          <a:xfrm>
            <a:off x="60231" y="923330"/>
            <a:ext cx="6199167" cy="2695177"/>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We have a number of sub-teams related to Business.</a:t>
            </a:r>
          </a:p>
          <a:p>
            <a:pPr marL="0" indent="0">
              <a:buNone/>
            </a:pPr>
            <a:r>
              <a:rPr lang="en-US" sz="2000" dirty="0">
                <a:latin typeface="Arial" panose="020B0604020202020204" pitchFamily="34" charset="0"/>
                <a:cs typeface="Arial" panose="020B0604020202020204" pitchFamily="34" charset="0"/>
              </a:rPr>
              <a:t>Some of these include:</a:t>
            </a:r>
          </a:p>
          <a:p>
            <a:r>
              <a:rPr lang="en-US" sz="2000" dirty="0">
                <a:latin typeface="Arial" panose="020B0604020202020204" pitchFamily="34" charset="0"/>
                <a:cs typeface="Arial" panose="020B0604020202020204" pitchFamily="34" charset="0"/>
              </a:rPr>
              <a:t>Business Plan</a:t>
            </a:r>
          </a:p>
          <a:p>
            <a:r>
              <a:rPr lang="en-US" sz="2000" dirty="0">
                <a:latin typeface="Arial" panose="020B0604020202020204" pitchFamily="34" charset="0"/>
                <a:cs typeface="Arial" panose="020B0604020202020204" pitchFamily="34" charset="0"/>
              </a:rPr>
              <a:t>Project Management</a:t>
            </a:r>
          </a:p>
          <a:p>
            <a:r>
              <a:rPr lang="en-US" sz="2000" dirty="0">
                <a:latin typeface="Arial" panose="020B0604020202020204" pitchFamily="34" charset="0"/>
                <a:cs typeface="Arial" panose="020B0604020202020204" pitchFamily="34" charset="0"/>
              </a:rPr>
              <a:t>Imagery</a:t>
            </a:r>
          </a:p>
          <a:p>
            <a:r>
              <a:rPr lang="en-US" sz="2000" dirty="0">
                <a:latin typeface="Arial" panose="020B0604020202020204" pitchFamily="34" charset="0"/>
                <a:cs typeface="Arial" panose="020B0604020202020204" pitchFamily="34" charset="0"/>
              </a:rPr>
              <a:t>Social Media</a:t>
            </a:r>
          </a:p>
        </p:txBody>
      </p:sp>
      <p:pic>
        <p:nvPicPr>
          <p:cNvPr id="3" name="Picture 2">
            <a:extLst>
              <a:ext uri="{FF2B5EF4-FFF2-40B4-BE49-F238E27FC236}">
                <a16:creationId xmlns:a16="http://schemas.microsoft.com/office/drawing/2014/main" id="{B7E52996-36E0-8A67-F1D7-F460DAE53A7C}"/>
              </a:ext>
            </a:extLst>
          </p:cNvPr>
          <p:cNvPicPr>
            <a:picLocks noChangeAspect="1"/>
          </p:cNvPicPr>
          <p:nvPr/>
        </p:nvPicPr>
        <p:blipFill>
          <a:blip r:embed="rId5"/>
          <a:stretch>
            <a:fillRect/>
          </a:stretch>
        </p:blipFill>
        <p:spPr>
          <a:xfrm>
            <a:off x="5729533" y="3806816"/>
            <a:ext cx="3780144" cy="2835108"/>
          </a:xfrm>
          <a:prstGeom prst="rect">
            <a:avLst/>
          </a:prstGeom>
        </p:spPr>
      </p:pic>
      <p:pic>
        <p:nvPicPr>
          <p:cNvPr id="2050" name="Picture 2">
            <a:extLst>
              <a:ext uri="{FF2B5EF4-FFF2-40B4-BE49-F238E27FC236}">
                <a16:creationId xmlns:a16="http://schemas.microsoft.com/office/drawing/2014/main" id="{E5ADBBF9-E0F6-0BAA-675D-569512C0007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488407" y="989634"/>
            <a:ext cx="3643362" cy="27325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F57A708-7709-5FA3-A1B7-E904D64AD665}"/>
              </a:ext>
            </a:extLst>
          </p:cNvPr>
          <p:cNvPicPr>
            <a:picLocks noChangeAspect="1"/>
          </p:cNvPicPr>
          <p:nvPr/>
        </p:nvPicPr>
        <p:blipFill rotWithShape="1">
          <a:blip r:embed="rId8"/>
          <a:srcRect l="6131"/>
          <a:stretch/>
        </p:blipFill>
        <p:spPr>
          <a:xfrm>
            <a:off x="157831" y="3795230"/>
            <a:ext cx="4782198" cy="2865682"/>
          </a:xfrm>
          <a:prstGeom prst="rect">
            <a:avLst/>
          </a:prstGeom>
        </p:spPr>
      </p:pic>
    </p:spTree>
    <p:extLst>
      <p:ext uri="{BB962C8B-B14F-4D97-AF65-F5344CB8AC3E}">
        <p14:creationId xmlns:p14="http://schemas.microsoft.com/office/powerpoint/2010/main" val="271894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908132" y="0"/>
            <a:ext cx="3262433" cy="923330"/>
          </a:xfrm>
          <a:prstGeom prst="rect">
            <a:avLst/>
          </a:prstGeom>
          <a:noFill/>
        </p:spPr>
        <p:txBody>
          <a:bodyPr wrap="none" lIns="91440" tIns="45720" rIns="91440" bIns="45720">
            <a:spAutoFit/>
          </a:bodyPr>
          <a:lstStyle/>
          <a:p>
            <a:pPr algn="ctr"/>
            <a:r>
              <a:rPr lang="en-US" sz="5400" b="1" dirty="0">
                <a:ln w="0"/>
                <a:latin typeface="Arial" panose="020B0604020202020204" pitchFamily="34" charset="0"/>
                <a:cs typeface="Arial" panose="020B0604020202020204" pitchFamily="34" charset="0"/>
              </a:rPr>
              <a:t>About Us</a:t>
            </a:r>
            <a:endParaRPr lang="en-US" sz="5400" b="1" cap="none" spc="0" dirty="0">
              <a:ln w="0"/>
              <a:solidFill>
                <a:schemeClr val="tx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9CE7C92-9F25-AAC9-3309-3B096AD8220D}"/>
              </a:ext>
            </a:extLst>
          </p:cNvPr>
          <p:cNvSpPr txBox="1"/>
          <p:nvPr/>
        </p:nvSpPr>
        <p:spPr>
          <a:xfrm>
            <a:off x="4264833" y="252432"/>
            <a:ext cx="4923934" cy="400110"/>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Here you can tell us a bit about your team</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A18940-4736-D818-CDA5-D3DF6EF8CD8D}"/>
              </a:ext>
            </a:extLst>
          </p:cNvPr>
          <p:cNvSpPr txBox="1"/>
          <p:nvPr/>
        </p:nvSpPr>
        <p:spPr>
          <a:xfrm>
            <a:off x="197962" y="1584185"/>
            <a:ext cx="5468842" cy="4093428"/>
          </a:xfrm>
          <a:prstGeom prst="rect">
            <a:avLst/>
          </a:prstGeom>
          <a:noFill/>
        </p:spPr>
        <p:txBody>
          <a:bodyPr wrap="square" rtlCol="0">
            <a:spAutoFit/>
          </a:bodyPr>
          <a:lstStyle/>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rPr>
              <a:t>Rookie Year: </a:t>
            </a:r>
            <a:r>
              <a:rPr lang="en-US" sz="2000" b="0" i="0" dirty="0">
                <a:solidFill>
                  <a:srgbClr val="000000"/>
                </a:solidFill>
                <a:effectLst/>
                <a:latin typeface="Arial" panose="020B0604020202020204" pitchFamily="34" charset="0"/>
                <a:cs typeface="Arial" panose="020B0604020202020204" pitchFamily="34" charset="0"/>
              </a:rPr>
              <a:t>1999</a:t>
            </a:r>
          </a:p>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rPr>
              <a:t>Location:</a:t>
            </a:r>
            <a:r>
              <a:rPr lang="en-US" sz="2000" b="0" i="0" dirty="0">
                <a:solidFill>
                  <a:srgbClr val="000000"/>
                </a:solidFill>
                <a:effectLst/>
                <a:latin typeface="Arial" panose="020B0604020202020204" pitchFamily="34" charset="0"/>
                <a:cs typeface="Arial" panose="020B0604020202020204" pitchFamily="34" charset="0"/>
              </a:rPr>
              <a:t> Rochester Hills, Michigan, USA</a:t>
            </a:r>
          </a:p>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rPr>
              <a:t>School Affiliations: </a:t>
            </a:r>
            <a:r>
              <a:rPr lang="en-US" sz="2000" b="0" i="0" dirty="0">
                <a:solidFill>
                  <a:srgbClr val="000000"/>
                </a:solidFill>
                <a:effectLst/>
                <a:latin typeface="Arial" panose="020B0604020202020204" pitchFamily="34" charset="0"/>
                <a:cs typeface="Arial" panose="020B0604020202020204" pitchFamily="34" charset="0"/>
              </a:rPr>
              <a:t>Rochester Adams High School</a:t>
            </a:r>
          </a:p>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rPr>
              <a:t>Students:</a:t>
            </a:r>
            <a:r>
              <a:rPr lang="en-US" sz="2000" b="0" i="0" dirty="0">
                <a:solidFill>
                  <a:srgbClr val="000000"/>
                </a:solidFill>
                <a:effectLst/>
                <a:latin typeface="Arial" panose="020B0604020202020204" pitchFamily="34" charset="0"/>
                <a:cs typeface="Arial" panose="020B0604020202020204" pitchFamily="34" charset="0"/>
              </a:rPr>
              <a:t> 58</a:t>
            </a:r>
          </a:p>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rPr>
              <a:t>Mentors:</a:t>
            </a:r>
            <a:r>
              <a:rPr lang="en-US" sz="2000" b="0" i="0" dirty="0">
                <a:solidFill>
                  <a:srgbClr val="000000"/>
                </a:solidFill>
                <a:effectLst/>
                <a:latin typeface="Arial" panose="020B0604020202020204" pitchFamily="34" charset="0"/>
                <a:cs typeface="Arial" panose="020B0604020202020204" pitchFamily="34" charset="0"/>
              </a:rPr>
              <a:t> 25</a:t>
            </a:r>
          </a:p>
          <a:p>
            <a:pPr marL="285750" indent="-285750" algn="l">
              <a:buFont typeface="Arial" panose="020B0604020202020204" pitchFamily="34" charset="0"/>
              <a:buChar char="•"/>
            </a:pPr>
            <a:r>
              <a:rPr lang="en-US" sz="2000" b="1" i="0" dirty="0">
                <a:solidFill>
                  <a:srgbClr val="000000"/>
                </a:solidFill>
                <a:effectLst/>
                <a:latin typeface="Arial" panose="020B0604020202020204" pitchFamily="34" charset="0"/>
                <a:cs typeface="Arial" panose="020B0604020202020204" pitchFamily="34" charset="0"/>
              </a:rPr>
              <a:t>Sponsors: </a:t>
            </a:r>
            <a:r>
              <a:rPr lang="en-US" sz="2000" b="0" i="0" dirty="0">
                <a:solidFill>
                  <a:srgbClr val="000000"/>
                </a:solidFill>
                <a:effectLst/>
                <a:latin typeface="Arial" panose="020B0604020202020204" pitchFamily="34" charset="0"/>
                <a:cs typeface="Arial" panose="020B0604020202020204" pitchFamily="34" charset="0"/>
              </a:rPr>
              <a:t>General Motors (Global Product Development), The FCA Foundation, R&amp;G Drummer, Thyssenkrupp System Engineering, State of Michigan FRC Grant, APTIV, DTE, Friends and Family, Rochester Community Schools, Rochester Adams High School and Doolin and Haddad Dentistry.</a:t>
            </a:r>
          </a:p>
        </p:txBody>
      </p:sp>
      <p:pic>
        <p:nvPicPr>
          <p:cNvPr id="8" name="Picture 7">
            <a:extLst>
              <a:ext uri="{FF2B5EF4-FFF2-40B4-BE49-F238E27FC236}">
                <a16:creationId xmlns:a16="http://schemas.microsoft.com/office/drawing/2014/main" id="{4DF1B2E2-40EE-6515-C6F7-356742C6CFEC}"/>
              </a:ext>
            </a:extLst>
          </p:cNvPr>
          <p:cNvPicPr>
            <a:picLocks noChangeAspect="1"/>
          </p:cNvPicPr>
          <p:nvPr/>
        </p:nvPicPr>
        <p:blipFill>
          <a:blip r:embed="rId5"/>
          <a:stretch>
            <a:fillRect/>
          </a:stretch>
        </p:blipFill>
        <p:spPr>
          <a:xfrm>
            <a:off x="5908169" y="1688079"/>
            <a:ext cx="6085869" cy="3228408"/>
          </a:xfrm>
          <a:prstGeom prst="rect">
            <a:avLst/>
          </a:prstGeom>
        </p:spPr>
      </p:pic>
    </p:spTree>
    <p:extLst>
      <p:ext uri="{BB962C8B-B14F-4D97-AF65-F5344CB8AC3E}">
        <p14:creationId xmlns:p14="http://schemas.microsoft.com/office/powerpoint/2010/main" val="79463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BF467-5FE0-9654-2816-8417C9117E13}"/>
              </a:ext>
            </a:extLst>
          </p:cNvPr>
          <p:cNvPicPr>
            <a:picLocks noChangeAspect="1"/>
          </p:cNvPicPr>
          <p:nvPr/>
        </p:nvPicPr>
        <p:blipFill rotWithShape="1">
          <a:blip r:embed="rId2"/>
          <a:srcRect l="2616" t="4931" r="72747" b="35142"/>
          <a:stretch/>
        </p:blipFill>
        <p:spPr>
          <a:xfrm>
            <a:off x="0" y="0"/>
            <a:ext cx="908132" cy="923330"/>
          </a:xfrm>
          <a:prstGeom prst="rect">
            <a:avLst/>
          </a:prstGeom>
        </p:spPr>
      </p:pic>
      <p:sp>
        <p:nvSpPr>
          <p:cNvPr id="5" name="Rectangle 4">
            <a:extLst>
              <a:ext uri="{FF2B5EF4-FFF2-40B4-BE49-F238E27FC236}">
                <a16:creationId xmlns:a16="http://schemas.microsoft.com/office/drawing/2014/main" id="{31EF52C8-495C-333A-1BC0-EC3A37C26CB4}"/>
              </a:ext>
            </a:extLst>
          </p:cNvPr>
          <p:cNvSpPr/>
          <p:nvPr/>
        </p:nvSpPr>
        <p:spPr>
          <a:xfrm>
            <a:off x="908132" y="0"/>
            <a:ext cx="4378122"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Future Plans</a:t>
            </a:r>
          </a:p>
        </p:txBody>
      </p:sp>
      <p:sp>
        <p:nvSpPr>
          <p:cNvPr id="16" name="TextBox 15">
            <a:extLst>
              <a:ext uri="{FF2B5EF4-FFF2-40B4-BE49-F238E27FC236}">
                <a16:creationId xmlns:a16="http://schemas.microsoft.com/office/drawing/2014/main" id="{99CE7C92-9F25-AAC9-3309-3B096AD8220D}"/>
              </a:ext>
            </a:extLst>
          </p:cNvPr>
          <p:cNvSpPr txBox="1"/>
          <p:nvPr/>
        </p:nvSpPr>
        <p:spPr>
          <a:xfrm>
            <a:off x="5352242" y="107722"/>
            <a:ext cx="4253672" cy="707886"/>
          </a:xfrm>
          <a:prstGeom prst="rect">
            <a:avLst/>
          </a:prstGeom>
          <a:noFill/>
          <a:ln>
            <a:solidFill>
              <a:schemeClr val="tx1"/>
            </a:solidFill>
            <a:prstDash val="lgDash"/>
          </a:ln>
        </p:spPr>
        <p:txBody>
          <a:bodyPr wrap="square" rtlCol="0">
            <a:spAutoFit/>
          </a:bodyPr>
          <a:lstStyle/>
          <a:p>
            <a:r>
              <a:rPr lang="en-US" sz="2000" dirty="0">
                <a:latin typeface="Arial" panose="020B0604020202020204" pitchFamily="34" charset="0"/>
                <a:cs typeface="Arial" panose="020B0604020202020204" pitchFamily="34" charset="0"/>
              </a:rPr>
              <a:t>Here you can talk about your team’s aspirations, ambitions, and goals</a:t>
            </a:r>
          </a:p>
        </p:txBody>
      </p:sp>
      <p:sp>
        <p:nvSpPr>
          <p:cNvPr id="17" name="Rectangle 16">
            <a:hlinkClick r:id="rId3"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2" name="Action Button: Go Home 1">
            <a:hlinkClick r:id="rId4" action="ppaction://hlinksldjump" highlightClick="1"/>
            <a:extLst>
              <a:ext uri="{FF2B5EF4-FFF2-40B4-BE49-F238E27FC236}">
                <a16:creationId xmlns:a16="http://schemas.microsoft.com/office/drawing/2014/main" id="{B6240E65-4268-E235-A260-D5F6703D2AAB}"/>
              </a:ext>
            </a:extLst>
          </p:cNvPr>
          <p:cNvSpPr/>
          <p:nvPr/>
        </p:nvSpPr>
        <p:spPr>
          <a:xfrm>
            <a:off x="11026219" y="6275109"/>
            <a:ext cx="582891" cy="582891"/>
          </a:xfrm>
          <a:prstGeom prst="actionButtonHo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Go Forward or Next 5">
            <a:hlinkClick r:id="" action="ppaction://hlinkshowjump?jump=nextslide"/>
            <a:extLst>
              <a:ext uri="{FF2B5EF4-FFF2-40B4-BE49-F238E27FC236}">
                <a16:creationId xmlns:a16="http://schemas.microsoft.com/office/drawing/2014/main" id="{06841D63-042F-DB07-A6D4-0C75C54F5338}"/>
              </a:ext>
            </a:extLst>
          </p:cNvPr>
          <p:cNvSpPr/>
          <p:nvPr/>
        </p:nvSpPr>
        <p:spPr>
          <a:xfrm>
            <a:off x="11609109" y="6275108"/>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Go Forward or Next 6">
            <a:hlinkClick r:id="" action="ppaction://hlinkshowjump?jump=previousslide"/>
            <a:extLst>
              <a:ext uri="{FF2B5EF4-FFF2-40B4-BE49-F238E27FC236}">
                <a16:creationId xmlns:a16="http://schemas.microsoft.com/office/drawing/2014/main" id="{0704A4D5-2281-CFE2-1C10-E45CAE7BFBE0}"/>
              </a:ext>
            </a:extLst>
          </p:cNvPr>
          <p:cNvSpPr/>
          <p:nvPr/>
        </p:nvSpPr>
        <p:spPr>
          <a:xfrm flipH="1">
            <a:off x="10443327" y="6275109"/>
            <a:ext cx="582891" cy="582891"/>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93ED63-4FA4-AB2A-AACE-5589B96437D5}"/>
              </a:ext>
            </a:extLst>
          </p:cNvPr>
          <p:cNvSpPr txBox="1"/>
          <p:nvPr/>
        </p:nvSpPr>
        <p:spPr>
          <a:xfrm>
            <a:off x="282805" y="1432874"/>
            <a:ext cx="7748833"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Going forward, the </a:t>
            </a:r>
            <a:r>
              <a:rPr lang="en-US" sz="2000" dirty="0" err="1">
                <a:latin typeface="Arial" panose="020B0604020202020204" pitchFamily="34" charset="0"/>
                <a:cs typeface="Arial" panose="020B0604020202020204" pitchFamily="34" charset="0"/>
              </a:rPr>
              <a:t>AdamBots</a:t>
            </a:r>
            <a:r>
              <a:rPr lang="en-US" sz="2000" dirty="0">
                <a:latin typeface="Arial" panose="020B0604020202020204" pitchFamily="34" charset="0"/>
                <a:cs typeface="Arial" panose="020B0604020202020204" pitchFamily="34" charset="0"/>
              </a:rPr>
              <a:t> plan to:</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X</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Z</a:t>
            </a:r>
          </a:p>
        </p:txBody>
      </p:sp>
    </p:spTree>
    <p:extLst>
      <p:ext uri="{BB962C8B-B14F-4D97-AF65-F5344CB8AC3E}">
        <p14:creationId xmlns:p14="http://schemas.microsoft.com/office/powerpoint/2010/main" val="98089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EF52C8-495C-333A-1BC0-EC3A37C26CB4}"/>
              </a:ext>
            </a:extLst>
          </p:cNvPr>
          <p:cNvSpPr/>
          <p:nvPr/>
        </p:nvSpPr>
        <p:spPr>
          <a:xfrm>
            <a:off x="1938580" y="2967335"/>
            <a:ext cx="8314840" cy="923330"/>
          </a:xfrm>
          <a:prstGeom prst="rect">
            <a:avLst/>
          </a:prstGeom>
          <a:noFill/>
        </p:spPr>
        <p:txBody>
          <a:bodyPr wrap="none" lIns="91440" tIns="45720" rIns="91440" bIns="45720">
            <a:spAutoFit/>
          </a:bodyPr>
          <a:lstStyle/>
          <a:p>
            <a:pPr algn="ctr"/>
            <a:r>
              <a:rPr lang="en-US" sz="5400" b="1" cap="none" spc="0" dirty="0">
                <a:ln w="0"/>
                <a:solidFill>
                  <a:schemeClr val="tx1"/>
                </a:solidFill>
                <a:latin typeface="Arial" panose="020B0604020202020204" pitchFamily="34" charset="0"/>
                <a:cs typeface="Arial" panose="020B0604020202020204" pitchFamily="34" charset="0"/>
              </a:rPr>
              <a:t>END OF PRESENTATION</a:t>
            </a:r>
          </a:p>
        </p:txBody>
      </p:sp>
      <p:sp>
        <p:nvSpPr>
          <p:cNvPr id="17" name="Rectangle 16">
            <a:hlinkClick r:id="rId2" action="ppaction://hlinksldjump"/>
            <a:extLst>
              <a:ext uri="{FF2B5EF4-FFF2-40B4-BE49-F238E27FC236}">
                <a16:creationId xmlns:a16="http://schemas.microsoft.com/office/drawing/2014/main" id="{57F457E6-9198-3A1E-9150-F248347DF15B}"/>
              </a:ext>
            </a:extLst>
          </p:cNvPr>
          <p:cNvSpPr/>
          <p:nvPr/>
        </p:nvSpPr>
        <p:spPr>
          <a:xfrm>
            <a:off x="10589443" y="0"/>
            <a:ext cx="1602557" cy="904974"/>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{HIDDEN}</a:t>
            </a:r>
          </a:p>
          <a:p>
            <a:pPr algn="ctr"/>
            <a:r>
              <a:rPr lang="en-US" dirty="0">
                <a:latin typeface="Arial" panose="020B0604020202020204" pitchFamily="34" charset="0"/>
                <a:cs typeface="Arial" panose="020B0604020202020204" pitchFamily="34" charset="0"/>
              </a:rPr>
              <a:t>Quick Access Button</a:t>
            </a:r>
          </a:p>
        </p:txBody>
      </p:sp>
      <p:sp>
        <p:nvSpPr>
          <p:cNvPr id="3" name="Rectangle 2">
            <a:hlinkClick r:id="rId3" action="ppaction://hlinksldjump"/>
            <a:extLst>
              <a:ext uri="{FF2B5EF4-FFF2-40B4-BE49-F238E27FC236}">
                <a16:creationId xmlns:a16="http://schemas.microsoft.com/office/drawing/2014/main" id="{860EC5FC-38D5-6F8C-4FC4-180C2182A2B7}"/>
              </a:ext>
            </a:extLst>
          </p:cNvPr>
          <p:cNvSpPr/>
          <p:nvPr/>
        </p:nvSpPr>
        <p:spPr>
          <a:xfrm>
            <a:off x="4577448" y="5722072"/>
            <a:ext cx="3037105" cy="9521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&lt;BACK TO START&gt;</a:t>
            </a:r>
          </a:p>
        </p:txBody>
      </p:sp>
    </p:spTree>
    <p:extLst>
      <p:ext uri="{BB962C8B-B14F-4D97-AF65-F5344CB8AC3E}">
        <p14:creationId xmlns:p14="http://schemas.microsoft.com/office/powerpoint/2010/main" val="3832581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638</Words>
  <Application>Microsoft Office PowerPoint</Application>
  <PresentationFormat>Widescreen</PresentationFormat>
  <Paragraphs>96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Savage</dc:creator>
  <cp:lastModifiedBy>John</cp:lastModifiedBy>
  <cp:revision>20</cp:revision>
  <dcterms:created xsi:type="dcterms:W3CDTF">2023-02-14T23:27:09Z</dcterms:created>
  <dcterms:modified xsi:type="dcterms:W3CDTF">2023-02-15T14:09:48Z</dcterms:modified>
</cp:coreProperties>
</file>